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D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8E8C0-7440-011D-10A0-A99191D1B49B}" v="10" dt="2024-06-03T08:02:44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B5289-BAA1-1274-BE08-6E9EDD6DB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3BF4A-E49C-D2C8-1A11-97B7BAD70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513B4-4D94-2A76-E425-7EAE65AC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CB827-347F-6764-B241-84BFB7DB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CFD05-9F18-F4A4-5AB5-337873DC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472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50482-556E-9459-48C7-A66542B4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C5BF4-126C-EFF1-0DBE-0406A074D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AF3B9-5581-EF6B-5EB6-A9285CDD1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5161F-C3A3-F41B-5864-3C724729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0B57C-4F01-117E-6351-C52D1FFD0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722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F33A6-336F-AA0F-A9CE-ABB99C052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997B1-8219-F325-A325-3F2041F0F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1A6C6-80AF-97D8-A50C-8ED4A6245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9C1-4C8B-89E3-6A98-2819D3894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FE195-DB58-1325-497B-CBA14491B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13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F65F3-E17F-67F9-E3B5-3A6B46F4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5E46D-280A-4204-AB80-F9A87D027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DFE5D-C8C2-BBA3-B79A-331CE9BA4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E8C99-D8BD-3D5B-AE0A-5D330765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B19B8-41AF-C124-E6BB-C869FC36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51302-B082-A25E-AB57-F7BC24F4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89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0BC3-35F3-B803-D367-663B8592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7E6E5-4C17-7A0D-AB8B-813C72F3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BEFC6-6146-7304-B543-7E6C08D53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23DD4E-44B3-FE8F-F807-7D8BCC6642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E6668-8B7D-1388-155B-A50B934257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A246A-0809-17AC-AD5C-245FD6DB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400637-8F05-FBF6-FDC8-C91B488F1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1E551-265D-DCFA-C626-3D257AD09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01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98914-91F6-691C-7163-E8113A9B1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5BDA4-ECE3-44C2-C553-2801AF7BD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5A4358-1139-9EA3-4EF4-BD45F817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989D87-92E4-1600-B0CD-D4412EFA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18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9AD380-5129-6D7C-5400-201598CC2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2BDC3-A6CA-9673-5E96-4ADBC754A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CAC1A-0072-887D-4E70-0F932800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37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8FBC-E7F4-C2B0-4FE8-4858FF7CA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58170-A9D4-A845-4B80-F8EC39A5B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CB103-4CA0-72E1-C254-A1FF2AE9B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EF56C-DE99-E6FD-90B0-943217472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9EDCD-61BD-FC63-F9D2-7DC842D08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2C2DC-BE27-DDCF-D4D2-1A294705D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65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F1F7-324D-10E0-0D1A-4048D41C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6DDF83-8116-F771-5ADA-4CEC558B3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DB6C3-F106-F17B-10F8-FF97C0B01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B4BB6-508D-1A42-876A-C6B127DD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2C5FD-A119-DFD0-851A-8C6FEBD7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F4B88D-4220-5C28-91DC-283954D8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90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6E92-BCB4-624F-DED3-4421BB761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1646E-40C4-8575-46C9-438E70074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3E1CF-49DB-48BF-2890-E2E156A7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B3533-D022-9069-C8C1-C30D00709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97A03-F429-2563-4DA6-867B0DAA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70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D1D58B-C783-1B8F-7D2C-2F5551144B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87604-32AC-BBB5-3C01-AA2DA66F5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5D4EB-2D32-7E5D-2C8E-27790D6A4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2E437-87E0-961C-23DE-60E6BF330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58E1E-3DEB-CEB2-347F-2AB8EC621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9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78B569-ADE8-67F7-7341-E7CAFA7C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561C3-0CD0-0330-5F2C-B44B7C681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9A04A-8EBA-A0E5-E608-4CA48B8CD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6D78D-8F29-4115-B7C4-AF5F5E66DE2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BE383-CC74-CA0B-AF3A-03FD1999C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DAD15-B95E-F95A-CF8D-874D7BFC5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F1F46-99CA-40E9-B853-A8C688EE8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77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0C748A-DD52-93AF-57C6-9AC960BC0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047" y="288407"/>
            <a:ext cx="10819770" cy="1966383"/>
          </a:xfrm>
        </p:spPr>
        <p:txBody>
          <a:bodyPr anchor="t">
            <a:normAutofit/>
          </a:bodyPr>
          <a:lstStyle/>
          <a:p>
            <a:pPr algn="l"/>
            <a:r>
              <a:rPr lang="en-GB" sz="5200" b="1">
                <a:solidFill>
                  <a:srgbClr val="FFFFFF"/>
                </a:solidFill>
                <a:latin typeface="Amasis MT Pro Black" panose="02040A04050005020304" pitchFamily="18" charset="0"/>
              </a:rPr>
              <a:t>2024 Annual General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B3A91B-4B5C-E088-9788-FABF7A177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7861" y="5062617"/>
            <a:ext cx="5449479" cy="1578054"/>
          </a:xfrm>
        </p:spPr>
        <p:txBody>
          <a:bodyPr anchor="b">
            <a:normAutofit/>
          </a:bodyPr>
          <a:lstStyle/>
          <a:p>
            <a:pPr algn="l"/>
            <a:endParaRPr lang="en-GB">
              <a:solidFill>
                <a:srgbClr val="FFFFFF"/>
              </a:solidFill>
            </a:endParaRPr>
          </a:p>
          <a:p>
            <a:pPr algn="l"/>
            <a:r>
              <a:rPr lang="en-GB" sz="3200" b="1">
                <a:solidFill>
                  <a:srgbClr val="FFFFFF"/>
                </a:solidFill>
              </a:rPr>
              <a:t>Dudley Canal and Tunnel Trust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87A9F8-7620-E7B2-F227-050F38F5248C}"/>
              </a:ext>
            </a:extLst>
          </p:cNvPr>
          <p:cNvSpPr txBox="1"/>
          <p:nvPr/>
        </p:nvSpPr>
        <p:spPr>
          <a:xfrm>
            <a:off x="-3051" y="1412066"/>
            <a:ext cx="12188952" cy="4361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5" name="Picture 4" descr="A boat on the water&#10;&#10;Description automatically generated">
            <a:extLst>
              <a:ext uri="{FF2B5EF4-FFF2-40B4-BE49-F238E27FC236}">
                <a16:creationId xmlns:a16="http://schemas.microsoft.com/office/drawing/2014/main" id="{6560EE7B-FB41-1A54-2398-4CBDE5973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" r="6942" b="1"/>
          <a:stretch/>
        </p:blipFill>
        <p:spPr>
          <a:xfrm>
            <a:off x="2356717" y="1490544"/>
            <a:ext cx="7031769" cy="395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2C1B-91BD-CECE-E3E3-9007A25B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6" y="308979"/>
            <a:ext cx="10515600" cy="557296"/>
          </a:xfrm>
        </p:spPr>
        <p:txBody>
          <a:bodyPr>
            <a:normAutofit fontScale="90000"/>
          </a:bodyPr>
          <a:lstStyle/>
          <a:p>
            <a:r>
              <a:rPr lang="en-GB" b="1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AD8F1-F763-507F-A3BC-F06697D7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0" y="1328320"/>
            <a:ext cx="530592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cs typeface="Calibri"/>
              </a:rPr>
              <a:t>Apologies</a:t>
            </a:r>
            <a:endParaRPr lang="en-GB" dirty="0"/>
          </a:p>
          <a:p>
            <a:r>
              <a:rPr lang="en-GB" dirty="0"/>
              <a:t>Chairman’s Welcome</a:t>
            </a:r>
            <a:endParaRPr lang="en-GB" dirty="0">
              <a:cs typeface="Calibri"/>
            </a:endParaRPr>
          </a:p>
          <a:p>
            <a:r>
              <a:rPr lang="en-GB" dirty="0"/>
              <a:t>Chairman’s Report</a:t>
            </a:r>
            <a:endParaRPr lang="en-GB" dirty="0">
              <a:cs typeface="Calibri"/>
            </a:endParaRPr>
          </a:p>
          <a:p>
            <a:r>
              <a:rPr lang="en-GB" dirty="0"/>
              <a:t>Chief Executive’s Report</a:t>
            </a:r>
            <a:endParaRPr lang="en-GB" dirty="0">
              <a:cs typeface="Calibri"/>
            </a:endParaRPr>
          </a:p>
          <a:p>
            <a:r>
              <a:rPr lang="en-GB" dirty="0"/>
              <a:t>Treasurers Report</a:t>
            </a:r>
            <a:endParaRPr lang="en-GB" dirty="0">
              <a:cs typeface="Calibri"/>
            </a:endParaRPr>
          </a:p>
          <a:p>
            <a:r>
              <a:rPr lang="en-GB" dirty="0"/>
              <a:t>Vote - Accountants</a:t>
            </a:r>
            <a:endParaRPr lang="en-GB" dirty="0">
              <a:cs typeface="Calibri"/>
            </a:endParaRPr>
          </a:p>
          <a:p>
            <a:r>
              <a:rPr lang="en-GB" dirty="0"/>
              <a:t>Closing Statement</a:t>
            </a: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970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63AEA78-42E3-3874-1F70-49576C22C7CD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7D1BE-2042-96BF-739D-9EF23319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53" y="196683"/>
            <a:ext cx="10515600" cy="1325563"/>
          </a:xfrm>
        </p:spPr>
        <p:txBody>
          <a:bodyPr/>
          <a:lstStyle/>
          <a:p>
            <a:r>
              <a:rPr lang="en-GB" b="1">
                <a:solidFill>
                  <a:schemeClr val="bg1"/>
                </a:solidFill>
              </a:rPr>
              <a:t>Chairman’s 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3FD4A-49CB-EA03-B1CE-CA72257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51" y="1448634"/>
            <a:ext cx="5348951" cy="5273007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solidFill>
                  <a:schemeClr val="bg1"/>
                </a:solidFill>
              </a:rPr>
              <a:t>In Memorial</a:t>
            </a:r>
          </a:p>
          <a:p>
            <a:r>
              <a:rPr lang="en-GB">
                <a:solidFill>
                  <a:schemeClr val="bg1"/>
                </a:solidFill>
              </a:rPr>
              <a:t>Mr Jeff Luesley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77C578-7B15-946D-B526-3EA59E554ED5}"/>
              </a:ext>
            </a:extLst>
          </p:cNvPr>
          <p:cNvSpPr txBox="1"/>
          <p:nvPr/>
        </p:nvSpPr>
        <p:spPr>
          <a:xfrm>
            <a:off x="6934200" y="3429000"/>
            <a:ext cx="5132130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F30294-8E8B-24F0-2AB4-AC61AA15B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" t="6070" r="50000" b="7225"/>
          <a:stretch/>
        </p:blipFill>
        <p:spPr bwMode="auto">
          <a:xfrm>
            <a:off x="8577976" y="3713322"/>
            <a:ext cx="2042918" cy="2522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E928B8-3A06-D45E-5FDF-118B91D0EDDE}"/>
              </a:ext>
            </a:extLst>
          </p:cNvPr>
          <p:cNvSpPr txBox="1"/>
          <p:nvPr/>
        </p:nvSpPr>
        <p:spPr>
          <a:xfrm>
            <a:off x="6934200" y="196682"/>
            <a:ext cx="5132130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92ED8-3D7E-7C10-25C8-AA4BD5C355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281" t="18250" r="12336" b="6750"/>
          <a:stretch/>
        </p:blipFill>
        <p:spPr>
          <a:xfrm>
            <a:off x="8358420" y="526046"/>
            <a:ext cx="2482031" cy="2385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535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AFA48-F0CC-1328-DE51-062C57AF6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4810"/>
            <a:ext cx="10515600" cy="1325563"/>
          </a:xfrm>
        </p:spPr>
        <p:txBody>
          <a:bodyPr/>
          <a:lstStyle/>
          <a:p>
            <a:r>
              <a:rPr lang="en-GB" b="1">
                <a:solidFill>
                  <a:schemeClr val="bg1"/>
                </a:solidFill>
              </a:rPr>
              <a:t>Chairman’s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0322D-0C74-C81D-8579-01F213E6C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52336"/>
            <a:ext cx="4431632" cy="4412331"/>
          </a:xfrm>
        </p:spPr>
        <p:txBody>
          <a:bodyPr/>
          <a:lstStyle/>
          <a:p>
            <a:r>
              <a:rPr lang="en-GB">
                <a:solidFill>
                  <a:schemeClr val="bg1"/>
                </a:solidFill>
              </a:rPr>
              <a:t>Annual General Meeting</a:t>
            </a:r>
          </a:p>
          <a:p>
            <a:r>
              <a:rPr lang="en-GB">
                <a:solidFill>
                  <a:schemeClr val="bg1"/>
                </a:solidFill>
              </a:rPr>
              <a:t>Chair Position</a:t>
            </a:r>
          </a:p>
          <a:p>
            <a:r>
              <a:rPr lang="en-GB">
                <a:solidFill>
                  <a:schemeClr val="bg1"/>
                </a:solidFill>
              </a:rPr>
              <a:t>Volunteers </a:t>
            </a:r>
          </a:p>
          <a:p>
            <a:r>
              <a:rPr lang="en-GB">
                <a:solidFill>
                  <a:schemeClr val="bg1"/>
                </a:solidFill>
              </a:rPr>
              <a:t>Trustees</a:t>
            </a:r>
          </a:p>
        </p:txBody>
      </p:sp>
    </p:spTree>
    <p:extLst>
      <p:ext uri="{BB962C8B-B14F-4D97-AF65-F5344CB8AC3E}">
        <p14:creationId xmlns:p14="http://schemas.microsoft.com/office/powerpoint/2010/main" val="183733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91401DC-7AF6-42FA-BE31-CF773B6C8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80"/>
            <a:ext cx="12188952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35A67E6A-9018-7D08-5627-B2B865E45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7684" y="346167"/>
            <a:ext cx="1588946" cy="158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AB209-A9F8-B055-3D01-3D4E9238BD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34" t="24750" r="9766" b="21000"/>
          <a:stretch/>
        </p:blipFill>
        <p:spPr>
          <a:xfrm>
            <a:off x="5210785" y="346167"/>
            <a:ext cx="1597878" cy="1547944"/>
          </a:xfrm>
          <a:prstGeom prst="rect">
            <a:avLst/>
          </a:prstGeom>
        </p:spPr>
      </p:pic>
      <p:pic>
        <p:nvPicPr>
          <p:cNvPr id="2054" name="Picture 6" descr="Historic Boats - Dudley Canal and Caverns">
            <a:extLst>
              <a:ext uri="{FF2B5EF4-FFF2-40B4-BE49-F238E27FC236}">
                <a16:creationId xmlns:a16="http://schemas.microsoft.com/office/drawing/2014/main" id="{E9E0878A-A19E-3FA9-F08E-02046EC51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5451" y="495301"/>
            <a:ext cx="3801709" cy="139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pen Paddle Day - Dudley Canal and Caverns">
            <a:extLst>
              <a:ext uri="{FF2B5EF4-FFF2-40B4-BE49-F238E27FC236}">
                <a16:creationId xmlns:a16="http://schemas.microsoft.com/office/drawing/2014/main" id="{F27E26C6-804B-25DD-125A-38F72A444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0" r="7720" b="3860"/>
          <a:stretch/>
        </p:blipFill>
        <p:spPr bwMode="auto">
          <a:xfrm>
            <a:off x="1237689" y="2639045"/>
            <a:ext cx="1588933" cy="158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88BE3C-325A-5F40-0FC7-252C934808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781" t="34235" r="12839" b="22262"/>
          <a:stretch/>
        </p:blipFill>
        <p:spPr>
          <a:xfrm>
            <a:off x="746855" y="4894228"/>
            <a:ext cx="1950626" cy="1618972"/>
          </a:xfrm>
          <a:prstGeom prst="rect">
            <a:avLst/>
          </a:prstGeom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2B7203F0-D9CB-4774-B9D4-B3AB625DF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495" y="2300641"/>
            <a:ext cx="8124506" cy="455736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EBCA2-BAAC-BBCD-642C-ECE2A07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973" y="2609224"/>
            <a:ext cx="6868620" cy="1016898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</a:rPr>
              <a:t>Chief Executive Report</a:t>
            </a:r>
          </a:p>
        </p:txBody>
      </p: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A88CB8AF-5631-45C6-BFEC-971C4D6E5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1218895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9F2EA1AF-73AB-4FCB-B4EE-0E42E725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571548"/>
            <a:ext cx="4064320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65A18FBF-6157-4210-BEF2-9A6C31FA8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9" name="Straight Connector 2068">
            <a:extLst>
              <a:ext uri="{FF2B5EF4-FFF2-40B4-BE49-F238E27FC236}">
                <a16:creationId xmlns:a16="http://schemas.microsoft.com/office/drawing/2014/main" id="{43C9CCA8-3CEC-4CD0-A624-A701C6125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29119-2298-C75B-6B37-35C1F9FFF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973" y="3803882"/>
            <a:ext cx="6868620" cy="2075810"/>
          </a:xfrm>
        </p:spPr>
        <p:txBody>
          <a:bodyPr>
            <a:normAutofit/>
          </a:bodyPr>
          <a:lstStyle/>
          <a:p>
            <a:r>
              <a:rPr lang="en-GB" sz="2000">
                <a:solidFill>
                  <a:srgbClr val="FFFFFF"/>
                </a:solidFill>
              </a:rPr>
              <a:t>Operational Highlights</a:t>
            </a:r>
          </a:p>
          <a:p>
            <a:r>
              <a:rPr lang="en-GB" sz="2000">
                <a:solidFill>
                  <a:srgbClr val="FFFFFF"/>
                </a:solidFill>
              </a:rPr>
              <a:t>Awards and Recognition</a:t>
            </a:r>
          </a:p>
          <a:p>
            <a:r>
              <a:rPr lang="en-GB" sz="2000">
                <a:solidFill>
                  <a:srgbClr val="FFFFFF"/>
                </a:solidFill>
              </a:rPr>
              <a:t>Rebranding and Marketing</a:t>
            </a:r>
          </a:p>
          <a:p>
            <a:r>
              <a:rPr lang="en-GB" sz="2000">
                <a:solidFill>
                  <a:srgbClr val="FFFFFF"/>
                </a:solidFill>
              </a:rPr>
              <a:t>Challenges</a:t>
            </a:r>
          </a:p>
          <a:p>
            <a:endParaRPr lang="en-GB" sz="2000">
              <a:solidFill>
                <a:srgbClr val="FFFFFF"/>
              </a:solidFill>
            </a:endParaRPr>
          </a:p>
        </p:txBody>
      </p:sp>
      <p:pic>
        <p:nvPicPr>
          <p:cNvPr id="2056" name="Picture 8" descr="No photo description available.">
            <a:extLst>
              <a:ext uri="{FF2B5EF4-FFF2-40B4-BE49-F238E27FC236}">
                <a16:creationId xmlns:a16="http://schemas.microsoft.com/office/drawing/2014/main" id="{6D6B615E-05B9-DE9C-2E72-234CA18D7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62" y="300708"/>
            <a:ext cx="1631796" cy="163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DDEDAB-44AB-485E-9326-1C295317A42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50" t="21207" r="76068" b="24799"/>
          <a:stretch/>
        </p:blipFill>
        <p:spPr>
          <a:xfrm>
            <a:off x="5088277" y="270940"/>
            <a:ext cx="2238641" cy="1817532"/>
          </a:xfrm>
          <a:prstGeom prst="rect">
            <a:avLst/>
          </a:prstGeom>
        </p:spPr>
      </p:pic>
      <p:pic>
        <p:nvPicPr>
          <p:cNvPr id="2058" name="Picture 10" descr="No photo description available.">
            <a:extLst>
              <a:ext uri="{FF2B5EF4-FFF2-40B4-BE49-F238E27FC236}">
                <a16:creationId xmlns:a16="http://schemas.microsoft.com/office/drawing/2014/main" id="{41C8C124-A150-4A2B-E927-880D4615C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44" y="2622358"/>
            <a:ext cx="2499170" cy="166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A2E182-EE39-AD3C-CFA7-61CCF661B8F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2300" t="24543" r="9400" b="45517"/>
          <a:stretch/>
        </p:blipFill>
        <p:spPr>
          <a:xfrm>
            <a:off x="8172402" y="144740"/>
            <a:ext cx="3801709" cy="1943732"/>
          </a:xfrm>
          <a:prstGeom prst="rect">
            <a:avLst/>
          </a:prstGeom>
        </p:spPr>
      </p:pic>
      <p:pic>
        <p:nvPicPr>
          <p:cNvPr id="2062" name="Picture 14" descr="No photo description available.">
            <a:extLst>
              <a:ext uri="{FF2B5EF4-FFF2-40B4-BE49-F238E27FC236}">
                <a16:creationId xmlns:a16="http://schemas.microsoft.com/office/drawing/2014/main" id="{8E2E8AD7-6EE2-2C8C-D7AF-BB21C61D1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3" y="4751915"/>
            <a:ext cx="2159110" cy="198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217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42742F5B-63E1-6CA3-67F2-0C83B861F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04" y="701478"/>
            <a:ext cx="2630129" cy="263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photo description available.">
            <a:extLst>
              <a:ext uri="{FF2B5EF4-FFF2-40B4-BE49-F238E27FC236}">
                <a16:creationId xmlns:a16="http://schemas.microsoft.com/office/drawing/2014/main" id="{F233C00C-18AC-9FAE-74D3-B3208094B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8" y="701482"/>
            <a:ext cx="2630130" cy="26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o photo description available.">
            <a:extLst>
              <a:ext uri="{FF2B5EF4-FFF2-40B4-BE49-F238E27FC236}">
                <a16:creationId xmlns:a16="http://schemas.microsoft.com/office/drawing/2014/main" id="{78061CCA-BE0A-7B6D-96F1-AF7E69E44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81" y="701478"/>
            <a:ext cx="2630128" cy="26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No photo description available.">
            <a:extLst>
              <a:ext uri="{FF2B5EF4-FFF2-40B4-BE49-F238E27FC236}">
                <a16:creationId xmlns:a16="http://schemas.microsoft.com/office/drawing/2014/main" id="{53167004-1B4C-FD31-F5A2-365A728A1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093" y="701478"/>
            <a:ext cx="2630128" cy="26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No photo description available.">
            <a:extLst>
              <a:ext uri="{FF2B5EF4-FFF2-40B4-BE49-F238E27FC236}">
                <a16:creationId xmlns:a16="http://schemas.microsoft.com/office/drawing/2014/main" id="{43F7D49D-CA2A-BB1B-CEC2-7D561E240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7" y="3514531"/>
            <a:ext cx="2630129" cy="263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No photo description available.">
            <a:extLst>
              <a:ext uri="{FF2B5EF4-FFF2-40B4-BE49-F238E27FC236}">
                <a16:creationId xmlns:a16="http://schemas.microsoft.com/office/drawing/2014/main" id="{EFE5D35F-17FB-1DC9-1B82-9F15A0598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81" y="3526392"/>
            <a:ext cx="2630128" cy="26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No photo description available.">
            <a:extLst>
              <a:ext uri="{FF2B5EF4-FFF2-40B4-BE49-F238E27FC236}">
                <a16:creationId xmlns:a16="http://schemas.microsoft.com/office/drawing/2014/main" id="{8268588E-5670-A3CC-595E-BFAD5F42B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093" y="3526391"/>
            <a:ext cx="2630127" cy="26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No photo description available.">
            <a:extLst>
              <a:ext uri="{FF2B5EF4-FFF2-40B4-BE49-F238E27FC236}">
                <a16:creationId xmlns:a16="http://schemas.microsoft.com/office/drawing/2014/main" id="{38B27FC3-0639-BFFA-312D-567FD8081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04" y="3526391"/>
            <a:ext cx="2630127" cy="26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16E816-F9BA-ADFC-5884-B80DBBCF29B0}"/>
              </a:ext>
            </a:extLst>
          </p:cNvPr>
          <p:cNvSpPr txBox="1"/>
          <p:nvPr/>
        </p:nvSpPr>
        <p:spPr>
          <a:xfrm>
            <a:off x="8918404" y="5491995"/>
            <a:ext cx="2630127" cy="557050"/>
          </a:xfrm>
          <a:prstGeom prst="rect">
            <a:avLst/>
          </a:prstGeom>
          <a:solidFill>
            <a:srgbClr val="15D1A6"/>
          </a:solidFill>
        </p:spPr>
        <p:txBody>
          <a:bodyPr wrap="square" rtlCol="0">
            <a:spAutoFit/>
          </a:bodyPr>
          <a:lstStyle/>
          <a:p>
            <a:pPr algn="ctr" defTabSz="868680">
              <a:spcAft>
                <a:spcPts val="600"/>
              </a:spcAft>
            </a:pPr>
            <a:r>
              <a:rPr lang="en-GB" sz="152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3,200 people had a go at legging in our tunnels 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373155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05DAD-2635-C65F-90BE-A15E430E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57" y="76367"/>
            <a:ext cx="10515600" cy="1325563"/>
          </a:xfrm>
        </p:spPr>
        <p:txBody>
          <a:bodyPr/>
          <a:lstStyle/>
          <a:p>
            <a:r>
              <a:rPr lang="en-GB" b="1">
                <a:solidFill>
                  <a:schemeClr val="bg1"/>
                </a:solidFill>
              </a:rPr>
              <a:t>Treasurer’s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5444C-B81A-92FB-156E-FE3D67B6F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389" y="1566152"/>
            <a:ext cx="43434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>
                <a:solidFill>
                  <a:schemeClr val="bg1"/>
                </a:solidFill>
              </a:rPr>
              <a:t>2023 Annual Accounts</a:t>
            </a:r>
          </a:p>
          <a:p>
            <a:r>
              <a:rPr lang="en-GB" b="1">
                <a:solidFill>
                  <a:schemeClr val="bg1"/>
                </a:solidFill>
              </a:rPr>
              <a:t>Dudley Canal and Tunnel Trust</a:t>
            </a:r>
          </a:p>
          <a:p>
            <a:r>
              <a:rPr lang="en-GB" b="1">
                <a:solidFill>
                  <a:schemeClr val="bg1"/>
                </a:solidFill>
              </a:rPr>
              <a:t>Dudley Canal and Tunnel Trust Enterprises Ltd</a:t>
            </a:r>
          </a:p>
          <a:p>
            <a:r>
              <a:rPr lang="en-GB" b="1">
                <a:solidFill>
                  <a:schemeClr val="bg1"/>
                </a:solidFill>
              </a:rPr>
              <a:t>Dudley Canal Trust Ltd </a:t>
            </a:r>
          </a:p>
          <a:p>
            <a:endParaRPr lang="en-GB" b="1">
              <a:solidFill>
                <a:schemeClr val="bg1"/>
              </a:solidFill>
            </a:endParaRPr>
          </a:p>
          <a:p>
            <a:r>
              <a:rPr lang="en-GB" b="1">
                <a:solidFill>
                  <a:schemeClr val="bg1"/>
                </a:solidFill>
              </a:rPr>
              <a:t>Treasurer Position</a:t>
            </a:r>
          </a:p>
          <a:p>
            <a:pPr marL="0" indent="0">
              <a:buNone/>
            </a:pP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7B7DF1-492B-E0E0-7A2C-5F439FC395BD}"/>
              </a:ext>
            </a:extLst>
          </p:cNvPr>
          <p:cNvSpPr txBox="1"/>
          <p:nvPr/>
        </p:nvSpPr>
        <p:spPr>
          <a:xfrm>
            <a:off x="5526505" y="76367"/>
            <a:ext cx="6120063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494071-32F1-9669-8FA9-5DFBB2B58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61" t="14621" r="67038" b="10482"/>
          <a:stretch/>
        </p:blipFill>
        <p:spPr>
          <a:xfrm>
            <a:off x="6256421" y="417786"/>
            <a:ext cx="4319336" cy="616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8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A3FAB-EA3B-0554-7D80-D25DF9651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598" y="385909"/>
            <a:ext cx="4957511" cy="964866"/>
          </a:xfrm>
        </p:spPr>
        <p:txBody>
          <a:bodyPr>
            <a:normAutofit/>
          </a:bodyPr>
          <a:lstStyle/>
          <a:p>
            <a:pPr algn="ctr"/>
            <a:r>
              <a:rPr lang="en-GB" sz="6000" b="1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4" name="Picture 3" descr="A white sign with green and blue text&#10;&#10;Description automatically generated">
            <a:extLst>
              <a:ext uri="{FF2B5EF4-FFF2-40B4-BE49-F238E27FC236}">
                <a16:creationId xmlns:a16="http://schemas.microsoft.com/office/drawing/2014/main" id="{87B90AC2-4282-29EC-C0D3-A8148C0A8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688" y="1363236"/>
            <a:ext cx="2045869" cy="14455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41491E-9E72-5D20-3693-B9B557BDF8C9}"/>
              </a:ext>
            </a:extLst>
          </p:cNvPr>
          <p:cNvSpPr txBox="1"/>
          <p:nvPr/>
        </p:nvSpPr>
        <p:spPr>
          <a:xfrm>
            <a:off x="5411725" y="3030897"/>
            <a:ext cx="64484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</a:rPr>
              <a:t>Best Environmental Project 2023 </a:t>
            </a:r>
          </a:p>
          <a:p>
            <a:pPr algn="ctr"/>
            <a:endParaRPr lang="en-GB" sz="1000" b="1">
              <a:solidFill>
                <a:schemeClr val="bg1"/>
              </a:solidFill>
            </a:endParaRPr>
          </a:p>
          <a:p>
            <a:pPr algn="ctr"/>
            <a:r>
              <a:rPr lang="en-GB" sz="3600" b="1">
                <a:solidFill>
                  <a:schemeClr val="bg1"/>
                </a:solidFill>
              </a:rPr>
              <a:t>Best Business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15644-437F-81DC-7E5A-1331A82778EB}"/>
              </a:ext>
            </a:extLst>
          </p:cNvPr>
          <p:cNvSpPr txBox="1"/>
          <p:nvPr/>
        </p:nvSpPr>
        <p:spPr>
          <a:xfrm>
            <a:off x="142874" y="385909"/>
            <a:ext cx="5010150" cy="30021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1E6BD-12DE-EDAE-95E4-8B08CD4FE9A0}"/>
              </a:ext>
            </a:extLst>
          </p:cNvPr>
          <p:cNvSpPr txBox="1"/>
          <p:nvPr/>
        </p:nvSpPr>
        <p:spPr>
          <a:xfrm>
            <a:off x="142874" y="3469948"/>
            <a:ext cx="5010150" cy="30964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67936D-9439-B59A-4741-48F76C03D5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8244" t="26127" r="16942" b="4170"/>
          <a:stretch/>
        </p:blipFill>
        <p:spPr>
          <a:xfrm>
            <a:off x="1041858" y="574843"/>
            <a:ext cx="3025304" cy="2655651"/>
          </a:xfrm>
          <a:prstGeom prst="rect">
            <a:avLst/>
          </a:prstGeom>
        </p:spPr>
      </p:pic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EF9ECAA-B734-A633-A3FD-A7B674B67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0" y="3631312"/>
            <a:ext cx="3325267" cy="2707322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C00937-0956-D2FB-675D-7BC2B00EA7D7}"/>
              </a:ext>
            </a:extLst>
          </p:cNvPr>
          <p:cNvSpPr txBox="1"/>
          <p:nvPr/>
        </p:nvSpPr>
        <p:spPr>
          <a:xfrm>
            <a:off x="5411725" y="5138305"/>
            <a:ext cx="6448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</a:rPr>
              <a:t>Finalists EXPRESS &amp; STAR BUSINESS AWARDS 2024</a:t>
            </a:r>
          </a:p>
        </p:txBody>
      </p:sp>
    </p:spTree>
    <p:extLst>
      <p:ext uri="{BB962C8B-B14F-4D97-AF65-F5344CB8AC3E}">
        <p14:creationId xmlns:p14="http://schemas.microsoft.com/office/powerpoint/2010/main" val="102981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82b22ddc-bc1f-401f-b6d2-2df90f7e1b0e" xsi:nil="true"/>
    <TaxCatchAll xmlns="bbd6cde3-7f14-4f14-9b2a-8e109f6b9194" xsi:nil="true"/>
    <lcf76f155ced4ddcb4097134ff3c332f xmlns="82b22ddc-bc1f-401f-b6d2-2df90f7e1b0e">
      <Terms xmlns="http://schemas.microsoft.com/office/infopath/2007/PartnerControls"/>
    </lcf76f155ced4ddcb4097134ff3c332f>
    <_Flow_SignoffStatus xmlns="82b22ddc-bc1f-401f-b6d2-2df90f7e1b0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736E80EAC42478CF7DA5D555B1B98" ma:contentTypeVersion="16" ma:contentTypeDescription="Create a new document." ma:contentTypeScope="" ma:versionID="3bca0341e6e7ee561fb35fae93d9c236">
  <xsd:schema xmlns:xsd="http://www.w3.org/2001/XMLSchema" xmlns:xs="http://www.w3.org/2001/XMLSchema" xmlns:p="http://schemas.microsoft.com/office/2006/metadata/properties" xmlns:ns2="bbd6cde3-7f14-4f14-9b2a-8e109f6b9194" xmlns:ns3="82b22ddc-bc1f-401f-b6d2-2df90f7e1b0e" targetNamespace="http://schemas.microsoft.com/office/2006/metadata/properties" ma:root="true" ma:fieldsID="aad1f69bc62f4f667e12e0735764fca1" ns2:_="" ns3:_="">
    <xsd:import namespace="bbd6cde3-7f14-4f14-9b2a-8e109f6b9194"/>
    <xsd:import namespace="82b22ddc-bc1f-401f-b6d2-2df90f7e1b0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_Flow_SignoffStatu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cde3-7f14-4f14-9b2a-8e109f6b919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72fe69f-b828-4cf6-881a-2a29b5326be7}" ma:internalName="TaxCatchAll" ma:showField="CatchAllData" ma:web="bbd6cde3-7f14-4f14-9b2a-8e109f6b91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b22ddc-bc1f-401f-b6d2-2df90f7e1b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2941541-14fe-44fc-8947-c14b43adcf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5FFD0B-804A-4503-B86B-86453733F8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4A316E-8A79-47D8-8A68-5BB015A44929}">
  <ds:schemaRefs>
    <ds:schemaRef ds:uri="bbd6cde3-7f14-4f14-9b2a-8e109f6b9194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82b22ddc-bc1f-401f-b6d2-2df90f7e1b0e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B2912E4-E274-4D1E-80DD-C263BD1CE21E}">
  <ds:schemaRefs>
    <ds:schemaRef ds:uri="82b22ddc-bc1f-401f-b6d2-2df90f7e1b0e"/>
    <ds:schemaRef ds:uri="bbd6cde3-7f14-4f14-9b2a-8e109f6b91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Widescreen</PresentationFormat>
  <Paragraphs>77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Amasis MT Pro Black</vt:lpstr>
      <vt:lpstr>Arial</vt:lpstr>
      <vt:lpstr>Calibri</vt:lpstr>
      <vt:lpstr>Calibri Light</vt:lpstr>
      <vt:lpstr>Office Theme</vt:lpstr>
      <vt:lpstr>2024 Annual General Meeting</vt:lpstr>
      <vt:lpstr>Agenda</vt:lpstr>
      <vt:lpstr>Chairman’s Welcome</vt:lpstr>
      <vt:lpstr>Chairman’s Report</vt:lpstr>
      <vt:lpstr>Chief Executive Report</vt:lpstr>
      <vt:lpstr>PowerPoint Presentation</vt:lpstr>
      <vt:lpstr>Treasurer’s Report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Annual General Meeting</dc:title>
  <dc:creator>Traci Dix-Williams</dc:creator>
  <cp:lastModifiedBy>Traci Dix-Williams</cp:lastModifiedBy>
  <cp:revision>7</cp:revision>
  <dcterms:created xsi:type="dcterms:W3CDTF">2023-12-05T14:18:45Z</dcterms:created>
  <dcterms:modified xsi:type="dcterms:W3CDTF">2024-06-03T08:13:42Z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lianceAssetId">
    <vt:lpwstr/>
  </property>
  <property fmtid="{D5CDD505-2E9C-101B-9397-08002B2CF9AE}" pid="3" name="TriggerFlowInfo">
    <vt:lpwstr/>
  </property>
  <property fmtid="{D5CDD505-2E9C-101B-9397-08002B2CF9AE}" pid="4" name="_ExtendedDescription">
    <vt:lpwstr/>
  </property>
  <property fmtid="{D5CDD505-2E9C-101B-9397-08002B2CF9AE}" pid="5" name="ContentTypeId">
    <vt:lpwstr>0x01010048D736E80EAC42478CF7DA5D555B1B98</vt:lpwstr>
  </property>
  <property fmtid="{D5CDD505-2E9C-101B-9397-08002B2CF9AE}" pid="6" name="Order">
    <vt:lpwstr>14202800.0000000</vt:lpwstr>
  </property>
  <property fmtid="{D5CDD505-2E9C-101B-9397-08002B2CF9AE}" pid="7" name="MediaServiceImageTags">
    <vt:lpwstr/>
  </property>
</Properties>
</file>